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7" r:id="rId3"/>
    <p:sldId id="272" r:id="rId4"/>
    <p:sldId id="263" r:id="rId5"/>
    <p:sldId id="273" r:id="rId6"/>
    <p:sldId id="258" r:id="rId7"/>
    <p:sldId id="259" r:id="rId8"/>
    <p:sldId id="274" r:id="rId9"/>
    <p:sldId id="278" r:id="rId10"/>
    <p:sldId id="261" r:id="rId11"/>
    <p:sldId id="279" r:id="rId12"/>
    <p:sldId id="275" r:id="rId13"/>
    <p:sldId id="280" r:id="rId14"/>
    <p:sldId id="281" r:id="rId15"/>
    <p:sldId id="282" r:id="rId16"/>
    <p:sldId id="267"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varScale="1">
        <p:scale>
          <a:sx n="90" d="100"/>
          <a:sy n="90" d="100"/>
        </p:scale>
        <p:origin x="-2016"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4" d="100"/>
          <a:sy n="74" d="100"/>
        </p:scale>
        <p:origin x="-304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D21AC5-61DA-8E47-B900-7F0DC86C3EEC}" type="datetimeFigureOut">
              <a:rPr lang="it-IT" smtClean="0"/>
              <a:t>07/11/14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1CFA4-BC36-9E49-9B8B-AB3F124B6E15}" type="slidenum">
              <a:rPr lang="it-IT" smtClean="0"/>
              <a:t>‹n.›</a:t>
            </a:fld>
            <a:endParaRPr lang="it-IT"/>
          </a:p>
        </p:txBody>
      </p:sp>
    </p:spTree>
    <p:extLst>
      <p:ext uri="{BB962C8B-B14F-4D97-AF65-F5344CB8AC3E}">
        <p14:creationId xmlns:p14="http://schemas.microsoft.com/office/powerpoint/2010/main" val="7656887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A91CFA4-BC36-9E49-9B8B-AB3F124B6E15}" type="slidenum">
              <a:rPr lang="it-IT" smtClean="0"/>
              <a:t>13</a:t>
            </a:fld>
            <a:endParaRPr lang="it-IT"/>
          </a:p>
        </p:txBody>
      </p:sp>
    </p:spTree>
    <p:extLst>
      <p:ext uri="{BB962C8B-B14F-4D97-AF65-F5344CB8AC3E}">
        <p14:creationId xmlns:p14="http://schemas.microsoft.com/office/powerpoint/2010/main" val="2050101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A91CFA4-BC36-9E49-9B8B-AB3F124B6E15}" type="slidenum">
              <a:rPr lang="it-IT" smtClean="0"/>
              <a:t>14</a:t>
            </a:fld>
            <a:endParaRPr lang="it-IT"/>
          </a:p>
        </p:txBody>
      </p:sp>
    </p:spTree>
    <p:extLst>
      <p:ext uri="{BB962C8B-B14F-4D97-AF65-F5344CB8AC3E}">
        <p14:creationId xmlns:p14="http://schemas.microsoft.com/office/powerpoint/2010/main" val="173671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A91CFA4-BC36-9E49-9B8B-AB3F124B6E15}" type="slidenum">
              <a:rPr lang="it-IT" smtClean="0"/>
              <a:t>15</a:t>
            </a:fld>
            <a:endParaRPr lang="it-IT"/>
          </a:p>
        </p:txBody>
      </p:sp>
    </p:spTree>
    <p:extLst>
      <p:ext uri="{BB962C8B-B14F-4D97-AF65-F5344CB8AC3E}">
        <p14:creationId xmlns:p14="http://schemas.microsoft.com/office/powerpoint/2010/main" val="344702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A91CFA4-BC36-9E49-9B8B-AB3F124B6E15}" type="slidenum">
              <a:rPr lang="it-IT" smtClean="0"/>
              <a:t>16</a:t>
            </a:fld>
            <a:endParaRPr lang="it-IT"/>
          </a:p>
        </p:txBody>
      </p:sp>
    </p:spTree>
    <p:extLst>
      <p:ext uri="{BB962C8B-B14F-4D97-AF65-F5344CB8AC3E}">
        <p14:creationId xmlns:p14="http://schemas.microsoft.com/office/powerpoint/2010/main" val="2620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17" name="Segnaposto piè di pagina 16"/>
          <p:cNvSpPr>
            <a:spLocks noGrp="1"/>
          </p:cNvSpPr>
          <p:nvPr>
            <p:ph type="ftr" sz="quarter" idx="11"/>
          </p:nvPr>
        </p:nvSpPr>
        <p:spPr/>
        <p:txBody>
          <a:bodyPr/>
          <a:lstStyle/>
          <a:p>
            <a:endParaRPr kumimoji="0" lang="en-US"/>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stile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stile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stile</a:t>
            </a:r>
            <a:endParaRPr kumimoji="0" lang="en-US"/>
          </a:p>
        </p:txBody>
      </p:sp>
      <p:sp>
        <p:nvSpPr>
          <p:cNvPr id="4" name="Segnaposto data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a:xfrm>
            <a:off x="4361688" y="1026372"/>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kumimoji="0" lang="en-US"/>
          </a:p>
        </p:txBody>
      </p:sp>
      <p:sp>
        <p:nvSpPr>
          <p:cNvPr id="4" name="Segnaposto data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stile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stile</a:t>
            </a:r>
            <a:endParaRPr kumimoji="0" lang="en-US"/>
          </a:p>
        </p:txBody>
      </p:sp>
      <p:sp>
        <p:nvSpPr>
          <p:cNvPr id="5" name="Segnaposto data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07/11/14</a:t>
            </a:fld>
            <a:endParaRPr lang="en-US"/>
          </a:p>
        </p:txBody>
      </p:sp>
      <p:sp>
        <p:nvSpPr>
          <p:cNvPr id="6" name="Segnaposto piè di pagina 5"/>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7" name="Segnaposto data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8" name="Segnaposto piè di pagina 7"/>
          <p:cNvSpPr>
            <a:spLocks noGrp="1"/>
          </p:cNvSpPr>
          <p:nvPr>
            <p:ph type="ftr" sz="quarter" idx="11"/>
          </p:nvPr>
        </p:nvSpPr>
        <p:spPr>
          <a:xfrm>
            <a:off x="304800" y="6409944"/>
            <a:ext cx="3581400" cy="365760"/>
          </a:xfrm>
        </p:spPr>
        <p:txBody>
          <a:bodyPr/>
          <a:lstStyle/>
          <a:p>
            <a:endParaRPr kumimoji="0" lang="en-US"/>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‹n.›</a:t>
            </a:fld>
            <a:endParaRPr kumimoji="0" lang="en-US" dirty="0"/>
          </a:p>
        </p:txBody>
      </p:sp>
      <p:sp>
        <p:nvSpPr>
          <p:cNvPr id="23" name="Titolo 22"/>
          <p:cNvSpPr>
            <a:spLocks noGrp="1"/>
          </p:cNvSpPr>
          <p:nvPr>
            <p:ph type="title"/>
          </p:nvPr>
        </p:nvSpPr>
        <p:spPr/>
        <p:txBody>
          <a:bodyPr rtlCol="0" anchor="b" anchorCtr="0"/>
          <a:lstStyle/>
          <a:p>
            <a:r>
              <a:rPr kumimoji="0" lang="it-IT" smtClean="0"/>
              <a:t>Fare clic per modificare stile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data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4" name="Segnaposto piè di pagina 3"/>
          <p:cNvSpPr>
            <a:spLocks noGrp="1"/>
          </p:cNvSpPr>
          <p:nvPr>
            <p:ph type="ftr" sz="quarter" idx="11"/>
          </p:nvPr>
        </p:nvSpPr>
        <p:spPr/>
        <p:txBody>
          <a:bodyPr/>
          <a:lstStyle/>
          <a:p>
            <a:endParaRPr kumimoji="0" lang="en-US" dirty="0"/>
          </a:p>
        </p:txBody>
      </p:sp>
      <p:sp>
        <p:nvSpPr>
          <p:cNvPr id="5" name="Segnaposto numero diapositiva 4"/>
          <p:cNvSpPr>
            <a:spLocks noGrp="1"/>
          </p:cNvSpPr>
          <p:nvPr>
            <p:ph type="sldNum" sz="quarter" idx="12"/>
          </p:nvPr>
        </p:nvSpPr>
        <p:spPr>
          <a:xfrm>
            <a:off x="4343400" y="1036020"/>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pPr eaLnBrk="1" latinLnBrk="0" hangingPunct="1"/>
            <a:fld id="{2C6B1FF6-39B9-40F5-8B67-33C6354A3D4F}" type="slidenum">
              <a:rPr kumimoji="0" lang="en-US" smtClean="0"/>
              <a:pPr eaLnBrk="1" latinLnBrk="0" hangingPunct="1"/>
              <a:t>‹n.›</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stile</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gli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07/11/14</a:t>
            </a:fld>
            <a:endParaRPr lang="en-US"/>
          </a:p>
        </p:txBody>
      </p:sp>
      <p:sp>
        <p:nvSpPr>
          <p:cNvPr id="6" name="Segnaposto piè di pagina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stile</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Trascinare l'immagine su un segnaposto o fare clic sull'icona per aggiungerla</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07/11/14</a:t>
            </a:fld>
            <a:endParaRPr lang="en-US" dirty="0"/>
          </a:p>
        </p:txBody>
      </p:sp>
      <p:sp>
        <p:nvSpPr>
          <p:cNvPr id="6" name="Segnaposto piè di pagina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07/11/14</a:t>
            </a:fld>
            <a:endParaRPr lang="en-US" sz="1400" dirty="0">
              <a:solidFill>
                <a:srgbClr val="FFFFFF"/>
              </a:solidFill>
            </a:endParaRPr>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‹n.›</a:t>
            </a:fld>
            <a:endParaRPr kumimoji="0" lang="en-US" sz="1600" dirty="0">
              <a:solidFill>
                <a:schemeClr val="accent3">
                  <a:shade val="75000"/>
                </a:schemeClr>
              </a:solidFill>
            </a:endParaRPr>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stile</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a:xfrm>
            <a:off x="1371600" y="2819400"/>
            <a:ext cx="6400800" cy="3079044"/>
          </a:xfrm>
        </p:spPr>
        <p:txBody>
          <a:bodyPr>
            <a:normAutofit fontScale="92500" lnSpcReduction="10000"/>
          </a:bodyPr>
          <a:lstStyle/>
          <a:p>
            <a:endParaRPr lang="it-IT" sz="2400" dirty="0" smtClean="0"/>
          </a:p>
          <a:p>
            <a:r>
              <a:rPr lang="it-IT" sz="2400" dirty="0" smtClean="0"/>
              <a:t>Una </a:t>
            </a:r>
            <a:r>
              <a:rPr lang="it-IT" sz="2400" dirty="0"/>
              <a:t>presentazione di </a:t>
            </a:r>
            <a:r>
              <a:rPr lang="it-IT" sz="2400" dirty="0" smtClean="0"/>
              <a:t>sintesi</a:t>
            </a:r>
          </a:p>
          <a:p>
            <a:r>
              <a:rPr lang="it-IT" sz="2400" dirty="0" smtClean="0"/>
              <a:t>E il programma di attuazione</a:t>
            </a:r>
          </a:p>
          <a:p>
            <a:endParaRPr lang="it-IT" sz="2000" dirty="0"/>
          </a:p>
          <a:p>
            <a:endParaRPr lang="it-IT" sz="2000" dirty="0" smtClean="0"/>
          </a:p>
          <a:p>
            <a:endParaRPr lang="it-IT" sz="2000" dirty="0" smtClean="0"/>
          </a:p>
          <a:p>
            <a:r>
              <a:rPr lang="it-IT" sz="2000" dirty="0" smtClean="0"/>
              <a:t>Marco Causi</a:t>
            </a:r>
          </a:p>
          <a:p>
            <a:r>
              <a:rPr lang="it-IT" dirty="0" smtClean="0"/>
              <a:t>Capogruppo </a:t>
            </a:r>
            <a:r>
              <a:rPr lang="it-IT" dirty="0" err="1" smtClean="0"/>
              <a:t>pd</a:t>
            </a:r>
            <a:r>
              <a:rPr lang="it-IT" dirty="0" smtClean="0"/>
              <a:t> commissione finanze camera dei deputati</a:t>
            </a:r>
            <a:endParaRPr lang="it-IT" dirty="0"/>
          </a:p>
          <a:p>
            <a:endParaRPr lang="it-IT" sz="2600" dirty="0" smtClean="0"/>
          </a:p>
          <a:p>
            <a:endParaRPr lang="it-IT" sz="2600" dirty="0"/>
          </a:p>
          <a:p>
            <a:endParaRPr lang="it-IT" sz="2600" dirty="0"/>
          </a:p>
          <a:p>
            <a:endParaRPr lang="it-IT" sz="2000" dirty="0"/>
          </a:p>
        </p:txBody>
      </p:sp>
      <p:sp>
        <p:nvSpPr>
          <p:cNvPr id="3" name="Titolo 2"/>
          <p:cNvSpPr>
            <a:spLocks noGrp="1"/>
          </p:cNvSpPr>
          <p:nvPr>
            <p:ph type="ctrTitle"/>
          </p:nvPr>
        </p:nvSpPr>
        <p:spPr/>
        <p:txBody>
          <a:bodyPr/>
          <a:lstStyle/>
          <a:p>
            <a:r>
              <a:rPr lang="it-IT" dirty="0"/>
              <a:t>La delega fiscale</a:t>
            </a:r>
            <a:br>
              <a:rPr lang="it-IT" dirty="0"/>
            </a:br>
            <a:r>
              <a:rPr lang="it-IT" sz="3200" dirty="0"/>
              <a:t>(Legge 11 marzo 2014, n. 23)  </a:t>
            </a:r>
            <a:r>
              <a:rPr lang="it-IT" dirty="0"/>
              <a:t> </a:t>
            </a:r>
          </a:p>
        </p:txBody>
      </p:sp>
    </p:spTree>
    <p:extLst>
      <p:ext uri="{BB962C8B-B14F-4D97-AF65-F5344CB8AC3E}">
        <p14:creationId xmlns:p14="http://schemas.microsoft.com/office/powerpoint/2010/main" val="4249353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 che punto siamo?</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t>Approvati i primi tre decreti:</a:t>
            </a:r>
          </a:p>
          <a:p>
            <a:pPr lvl="1"/>
            <a:r>
              <a:rPr lang="it-IT" dirty="0" smtClean="0"/>
              <a:t>Semplificazioni</a:t>
            </a:r>
            <a:endParaRPr lang="it-IT" dirty="0"/>
          </a:p>
          <a:p>
            <a:pPr lvl="1"/>
            <a:r>
              <a:rPr lang="it-IT" dirty="0" smtClean="0"/>
              <a:t>Commissioni censuarie catastali</a:t>
            </a:r>
          </a:p>
          <a:p>
            <a:pPr lvl="1"/>
            <a:r>
              <a:rPr lang="it-IT" dirty="0" smtClean="0"/>
              <a:t>Accisa Tabacchi</a:t>
            </a:r>
          </a:p>
          <a:p>
            <a:r>
              <a:rPr lang="it-IT" dirty="0" smtClean="0"/>
              <a:t>Altri decreti in arrivo fra novembre e dicembre:</a:t>
            </a:r>
          </a:p>
          <a:p>
            <a:pPr lvl="1"/>
            <a:r>
              <a:rPr lang="it-IT" dirty="0" smtClean="0"/>
              <a:t>Monitoraggio evasione ed erosione fiscale</a:t>
            </a:r>
          </a:p>
          <a:p>
            <a:pPr lvl="1"/>
            <a:r>
              <a:rPr lang="it-IT" dirty="0" smtClean="0"/>
              <a:t>Certezza del diritto</a:t>
            </a:r>
          </a:p>
          <a:p>
            <a:pPr lvl="1"/>
            <a:r>
              <a:rPr lang="it-IT" dirty="0" smtClean="0"/>
              <a:t>Revisione estimi catastali</a:t>
            </a:r>
          </a:p>
          <a:p>
            <a:pPr lvl="1"/>
            <a:r>
              <a:rPr lang="it-IT" dirty="0" smtClean="0"/>
              <a:t>Rafforzamento controlli (fatturazione elettronica, tracciabilità)</a:t>
            </a:r>
          </a:p>
          <a:p>
            <a:r>
              <a:rPr lang="it-IT" dirty="0" smtClean="0"/>
              <a:t>Entro marzo 2015:</a:t>
            </a:r>
          </a:p>
          <a:p>
            <a:pPr lvl="1"/>
            <a:r>
              <a:rPr lang="it-IT" dirty="0" smtClean="0"/>
              <a:t>Reddito d’impresa. Reddito impresa individuale e contabilità semplificata. Iva di gruppo, regimi speciali, imposte minori. Revisione contenzioso. Riscossione. Accertamento. Giochi pubblici. Revisione regimi agevolativi</a:t>
            </a:r>
          </a:p>
          <a:p>
            <a:endParaRPr lang="it-IT" dirty="0" smtClean="0"/>
          </a:p>
          <a:p>
            <a:pPr lvl="1"/>
            <a:endParaRPr lang="it-IT" dirty="0"/>
          </a:p>
        </p:txBody>
      </p:sp>
    </p:spTree>
    <p:extLst>
      <p:ext uri="{BB962C8B-B14F-4D97-AF65-F5344CB8AC3E}">
        <p14:creationId xmlns:p14="http://schemas.microsoft.com/office/powerpoint/2010/main" val="42361531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Decreto semplificazioni</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sz="2000" dirty="0" smtClean="0"/>
              <a:t>E’ conosciuto soprattutto per il nuovo meccanismo della dichiarazione dei redditi precompilata. Ma contiene molte altre misure</a:t>
            </a:r>
          </a:p>
          <a:p>
            <a:r>
              <a:rPr lang="it-IT" sz="2000" dirty="0" smtClean="0"/>
              <a:t>Ad esempio, la revisione </a:t>
            </a:r>
            <a:r>
              <a:rPr lang="it-IT" sz="2000" dirty="0"/>
              <a:t>del sistema della responsabilità solidale fra appaltatore e subappaltatore per la certificazione delle ritenute Irpef, con risparmi sui costi amministrativi delle imprese di 1,2 miliardi</a:t>
            </a:r>
          </a:p>
          <a:p>
            <a:r>
              <a:rPr lang="it-IT" sz="2000" dirty="0"/>
              <a:t>Più facili i rimborsi IVA per le imprese a </a:t>
            </a:r>
            <a:r>
              <a:rPr lang="it-IT" sz="2000" dirty="0" smtClean="0"/>
              <a:t>credito. Le </a:t>
            </a:r>
            <a:r>
              <a:rPr lang="it-IT" sz="2000" dirty="0"/>
              <a:t>imprese in credito IVA otterranno più velocemente e più facilmente i loro rimborsi dallo Stato. La soglia per ottenere il rimborso automaticamente e senza alcun adempimento viene innalzata da 5.165 euro (i vecchi 10 milioni di lire) a 15.000 euro. Al di sopra di questa soglia non sarà più obbligatoria una garanzia bancaria, se non per alcune tipologie specifiche.</a:t>
            </a:r>
          </a:p>
          <a:p>
            <a:r>
              <a:rPr lang="it-IT" sz="2000" dirty="0" smtClean="0"/>
              <a:t>Più </a:t>
            </a:r>
            <a:r>
              <a:rPr lang="it-IT" sz="2000" dirty="0"/>
              <a:t>facile la vita alle imprese </a:t>
            </a:r>
            <a:r>
              <a:rPr lang="it-IT" sz="2000" dirty="0" smtClean="0"/>
              <a:t>esportatrici. Sono </a:t>
            </a:r>
            <a:r>
              <a:rPr lang="it-IT" sz="2000" dirty="0"/>
              <a:t>numerose le norme di semplificazione che danno beneficio alle imprese italiane che combattono sui mercati internazionali: semplificazione degli oneri statistici e informativi per gli scambi intra-comunitari; soppressione di una serie di obblighi di comunicazione; semplificazioni per l'iscrizione alla banca dati dei soggetti che effettuano operazioni intra-UE</a:t>
            </a:r>
            <a:r>
              <a:rPr lang="it-IT" sz="2000" dirty="0" smtClean="0"/>
              <a:t>.</a:t>
            </a:r>
            <a:endParaRPr lang="it-IT" sz="2000" dirty="0"/>
          </a:p>
        </p:txBody>
      </p:sp>
    </p:spTree>
    <p:extLst>
      <p:ext uri="{BB962C8B-B14F-4D97-AF65-F5344CB8AC3E}">
        <p14:creationId xmlns:p14="http://schemas.microsoft.com/office/powerpoint/2010/main" val="427062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Commissioni censuarie e accisa tabacchi</a:t>
            </a:r>
            <a:endParaRPr lang="it-IT" dirty="0"/>
          </a:p>
        </p:txBody>
      </p:sp>
      <p:sp>
        <p:nvSpPr>
          <p:cNvPr id="3" name="Segnaposto contenuto 2"/>
          <p:cNvSpPr>
            <a:spLocks noGrp="1"/>
          </p:cNvSpPr>
          <p:nvPr>
            <p:ph sz="quarter" idx="1"/>
          </p:nvPr>
        </p:nvSpPr>
        <p:spPr/>
        <p:txBody>
          <a:bodyPr>
            <a:noAutofit/>
          </a:bodyPr>
          <a:lstStyle/>
          <a:p>
            <a:pPr marL="274320" lvl="1">
              <a:buClr>
                <a:schemeClr val="accent1"/>
              </a:buClr>
              <a:buSzPct val="85000"/>
              <a:buFont typeface="Wingdings 2"/>
              <a:buChar char=""/>
            </a:pPr>
            <a:r>
              <a:rPr lang="it-IT" sz="2400" dirty="0"/>
              <a:t>Commissioni censuarie catastali, che presiederanno alla riforma del Catasto e sono state rinnovate riducendo il numero dei </a:t>
            </a:r>
            <a:r>
              <a:rPr lang="it-IT" sz="2400" dirty="0" smtClean="0"/>
              <a:t>componenti</a:t>
            </a:r>
            <a:r>
              <a:rPr lang="it-IT" sz="2400" dirty="0"/>
              <a:t> </a:t>
            </a:r>
            <a:r>
              <a:rPr lang="it-IT" sz="2400" dirty="0" smtClean="0"/>
              <a:t>e aprendo </a:t>
            </a:r>
            <a:r>
              <a:rPr lang="it-IT" sz="2400" dirty="0"/>
              <a:t>alla partecipazione </a:t>
            </a:r>
            <a:r>
              <a:rPr lang="it-IT" sz="2400" dirty="0" smtClean="0"/>
              <a:t>di </a:t>
            </a:r>
            <a:r>
              <a:rPr lang="it-IT" sz="2400" dirty="0"/>
              <a:t>enti locali e </a:t>
            </a:r>
            <a:r>
              <a:rPr lang="it-IT" sz="2400" dirty="0" smtClean="0"/>
              <a:t>categorie</a:t>
            </a:r>
          </a:p>
          <a:p>
            <a:pPr marL="274320" lvl="1">
              <a:buClr>
                <a:schemeClr val="accent1"/>
              </a:buClr>
              <a:buSzPct val="85000"/>
              <a:buFont typeface="Wingdings 2"/>
              <a:buChar char=""/>
            </a:pPr>
            <a:endParaRPr lang="it-IT" sz="2400" dirty="0" smtClean="0"/>
          </a:p>
          <a:p>
            <a:pPr marL="274320" lvl="1">
              <a:buClr>
                <a:schemeClr val="accent1"/>
              </a:buClr>
              <a:buSzPct val="85000"/>
              <a:buFont typeface="Wingdings 2"/>
              <a:buChar char=""/>
            </a:pPr>
            <a:r>
              <a:rPr lang="it-IT" sz="2400" dirty="0" smtClean="0"/>
              <a:t>Riforma </a:t>
            </a:r>
            <a:r>
              <a:rPr lang="it-IT" sz="2400" dirty="0"/>
              <a:t>dell’accisa sui tabacchi, che ridisegna l’imposta in senso europeo, mette fine alla guerra al ribasso dei prezzi, ha un impatto minimo sui prezzi di vendita, ma ne ha uno importante e positivo su investimenti e occupazione in tutta la filiera industriale e agricola attivata dai prodotti del tabacco – in particolare per quelli innovativi (le nuove sigarette senza combustione)</a:t>
            </a:r>
          </a:p>
        </p:txBody>
      </p:sp>
    </p:spTree>
    <p:extLst>
      <p:ext uri="{BB962C8B-B14F-4D97-AF65-F5344CB8AC3E}">
        <p14:creationId xmlns:p14="http://schemas.microsoft.com/office/powerpoint/2010/main" val="2809730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Monitoraggio evasione ed erosione fiscale</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a:t>La misurazione dell’evasione fiscale (e contributiva) deve trovare una sua sede di studio e rappresentazione stabile e ufficiale. </a:t>
            </a:r>
            <a:r>
              <a:rPr lang="it-IT" dirty="0" smtClean="0"/>
              <a:t>Verrà </a:t>
            </a:r>
            <a:r>
              <a:rPr lang="it-IT" dirty="0"/>
              <a:t>redatto un rapporto annuale che illustrerà l’andamento dell’economia sommersa e fornirà una stima ufficiale dell’evasione, riferita a tutti i tributi (con tutte le disaggregazioni ritenute utili, geografiche, settoriali o per tipo di reddito, contribuente o forma giuridica</a:t>
            </a:r>
            <a:r>
              <a:rPr lang="it-IT" dirty="0" smtClean="0"/>
              <a:t>)</a:t>
            </a:r>
            <a:endParaRPr lang="it-IT" dirty="0"/>
          </a:p>
          <a:p>
            <a:endParaRPr lang="it-IT" dirty="0"/>
          </a:p>
          <a:p>
            <a:r>
              <a:rPr lang="it-IT" dirty="0" smtClean="0"/>
              <a:t>Il </a:t>
            </a:r>
            <a:r>
              <a:rPr lang="it-IT" dirty="0"/>
              <a:t>rapporto sulle spese fiscali costituirà uno strumento di disciplina fiscale, al pari della </a:t>
            </a:r>
            <a:r>
              <a:rPr lang="it-IT" i="1" dirty="0" err="1"/>
              <a:t>spending</a:t>
            </a:r>
            <a:r>
              <a:rPr lang="it-IT" i="1" dirty="0"/>
              <a:t> </a:t>
            </a:r>
            <a:r>
              <a:rPr lang="it-IT" i="1" dirty="0" err="1" smtClean="0"/>
              <a:t>review</a:t>
            </a:r>
            <a:r>
              <a:rPr lang="it-IT" dirty="0" smtClean="0"/>
              <a:t>. Consentirà </a:t>
            </a:r>
            <a:r>
              <a:rPr lang="it-IT" dirty="0"/>
              <a:t>di integrare o confrontare i dati in esso contenuti con quelli sui programmi di spesa, di ridiscutere periodicamente l’utilità delle diverse spese fiscali, eliminando o ridimensionando quelle che appaiono, in tutto o in parte, ingiustificate o sorpassate, alla luce delle mutate esigenze sociali o economiche, o quelle che costituiscono una duplicazione con interventi di </a:t>
            </a:r>
            <a:r>
              <a:rPr lang="it-IT" dirty="0" smtClean="0"/>
              <a:t>spesa</a:t>
            </a:r>
            <a:endParaRPr lang="it-IT" dirty="0"/>
          </a:p>
          <a:p>
            <a:endParaRPr lang="it-IT" dirty="0" smtClean="0"/>
          </a:p>
          <a:p>
            <a:r>
              <a:rPr lang="it-IT" dirty="0" smtClean="0"/>
              <a:t>Il monitoraggio dell’evasione e dell’erosione fiscale verrà inserito in modo organico nelle procedure di bilancio</a:t>
            </a:r>
            <a:endParaRPr lang="it-IT" dirty="0"/>
          </a:p>
          <a:p>
            <a:endParaRPr lang="it-IT" dirty="0"/>
          </a:p>
        </p:txBody>
      </p:sp>
    </p:spTree>
    <p:extLst>
      <p:ext uri="{BB962C8B-B14F-4D97-AF65-F5344CB8AC3E}">
        <p14:creationId xmlns:p14="http://schemas.microsoft.com/office/powerpoint/2010/main" val="24430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Certezza del diritto</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sz="3200" dirty="0"/>
              <a:t>Per assicurare maggiore certezza del diritto in campo fiscale la delega attuerà</a:t>
            </a:r>
          </a:p>
          <a:p>
            <a:pPr marL="0" indent="0">
              <a:buNone/>
            </a:pPr>
            <a:endParaRPr lang="it-IT" sz="3200" dirty="0"/>
          </a:p>
          <a:p>
            <a:r>
              <a:rPr lang="it-IT" sz="3200" dirty="0" smtClean="0"/>
              <a:t>la </a:t>
            </a:r>
            <a:r>
              <a:rPr lang="it-IT" sz="3200" dirty="0"/>
              <a:t>ridefinizione dell’abuso del diritto unificata a quella dell’elusione, estesa a tutti i tributi e non limitata a fattispecie particolari, corredata dalla previsione di adeguate garanzie procedimentali; </a:t>
            </a:r>
          </a:p>
          <a:p>
            <a:r>
              <a:rPr lang="it-IT" sz="3200" dirty="0" smtClean="0"/>
              <a:t>la </a:t>
            </a:r>
            <a:r>
              <a:rPr lang="it-IT" sz="3200" dirty="0"/>
              <a:t>revisione delle sanzioni penali e amministrative, secondo criteri di proporzionalità rispetto alla gravità dei comportamenti;  </a:t>
            </a:r>
          </a:p>
          <a:p>
            <a:r>
              <a:rPr lang="it-IT" sz="3200" dirty="0" smtClean="0"/>
              <a:t>il </a:t>
            </a:r>
            <a:r>
              <a:rPr lang="it-IT" sz="3200" dirty="0"/>
              <a:t>miglior funzionamento del contenzioso, attraverso l’accelerazione e lo snellimento dell’arretrato e l’accresciuta efficienza delle commissioni tributarie. </a:t>
            </a:r>
          </a:p>
          <a:p>
            <a:endParaRPr lang="it-IT" sz="3200" dirty="0"/>
          </a:p>
          <a:p>
            <a:r>
              <a:rPr lang="it-IT" sz="3200" dirty="0" smtClean="0"/>
              <a:t>il </a:t>
            </a:r>
            <a:r>
              <a:rPr lang="it-IT" sz="3200" dirty="0"/>
              <a:t>miglioramento dei rapporti con i contribuenti, seguendo le linee della </a:t>
            </a:r>
            <a:r>
              <a:rPr lang="it-IT" sz="3200" i="1" dirty="0"/>
              <a:t>cooperative </a:t>
            </a:r>
            <a:r>
              <a:rPr lang="it-IT" sz="3200" i="1" dirty="0" err="1"/>
              <a:t>compliance</a:t>
            </a:r>
            <a:r>
              <a:rPr lang="it-IT" sz="3200" i="1" dirty="0"/>
              <a:t> </a:t>
            </a:r>
            <a:r>
              <a:rPr lang="it-IT" sz="3200" dirty="0"/>
              <a:t>proposta dall’OCSE, prevedendo sistemi di gestione e controllo interno dei rischi fiscali da parte dei grandi contribuenti e potenziando il tutoraggio. Più in generale, sarà importante contenere l’impatto dell’attività di accertamento sullo svolgimento dell’attività economica dei contribuenti e migliorare l’efficacia dei controlli mediante l’uso appropriato  e completo delle informazioni già contenute nelle banche dati a disposizione dell’amministrazione finanziaria e la cooperazione con altre autorità pubbliche.</a:t>
            </a:r>
          </a:p>
          <a:p>
            <a:endParaRPr lang="it-IT" dirty="0"/>
          </a:p>
        </p:txBody>
      </p:sp>
    </p:spTree>
    <p:extLst>
      <p:ext uri="{BB962C8B-B14F-4D97-AF65-F5344CB8AC3E}">
        <p14:creationId xmlns:p14="http://schemas.microsoft.com/office/powerpoint/2010/main" val="6957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riforma del catasto</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sz="2900" dirty="0"/>
              <a:t>La revisione del catasto assicurerà maggiore equità nella tassazione dei </a:t>
            </a:r>
            <a:r>
              <a:rPr lang="it-IT" sz="2900" dirty="0" smtClean="0"/>
              <a:t>fabbricati</a:t>
            </a:r>
          </a:p>
          <a:p>
            <a:r>
              <a:rPr lang="it-IT" sz="2900" dirty="0" smtClean="0"/>
              <a:t>Il </a:t>
            </a:r>
            <a:r>
              <a:rPr lang="it-IT" sz="2900" dirty="0"/>
              <a:t>primo passo </a:t>
            </a:r>
            <a:r>
              <a:rPr lang="it-IT" sz="2900" dirty="0" smtClean="0"/>
              <a:t>è la </a:t>
            </a:r>
            <a:r>
              <a:rPr lang="it-IT" sz="2900" dirty="0"/>
              <a:t>riforma delle commissioni censuarie</a:t>
            </a:r>
          </a:p>
          <a:p>
            <a:r>
              <a:rPr lang="it-IT" sz="2900" dirty="0" smtClean="0"/>
              <a:t>Verrà </a:t>
            </a:r>
            <a:r>
              <a:rPr lang="it-IT" sz="2900" dirty="0"/>
              <a:t>rivisto l’intero sistema di valutazione del valore patrimoniale e delle </a:t>
            </a:r>
            <a:r>
              <a:rPr lang="it-IT" sz="2900" dirty="0" smtClean="0"/>
              <a:t>rendite, anche attraverso adeguate funzioni statistiche</a:t>
            </a:r>
            <a:endParaRPr lang="it-IT" sz="2900" dirty="0"/>
          </a:p>
          <a:p>
            <a:r>
              <a:rPr lang="it-IT" sz="2900" dirty="0" smtClean="0"/>
              <a:t>Il </a:t>
            </a:r>
            <a:r>
              <a:rPr lang="it-IT" sz="2900" dirty="0"/>
              <a:t>complesso processo, che prenderà alcuni anni, sarà attuato favorendo la collaborazione tra l’Agenzia delle Entrate e i Comuni</a:t>
            </a:r>
          </a:p>
          <a:p>
            <a:r>
              <a:rPr lang="it-IT" sz="2900" dirty="0" smtClean="0"/>
              <a:t>Si </a:t>
            </a:r>
            <a:r>
              <a:rPr lang="it-IT" sz="2900" dirty="0"/>
              <a:t>addiverrà alla perequazione effettiva dei differenziali che oggi si registrano tra rendite di immobili situati in diversi territori urbani, assicurando una redistribuzione del carico tributario coerente con il valore degli immobili</a:t>
            </a:r>
          </a:p>
          <a:p>
            <a:r>
              <a:rPr lang="it-IT" sz="2900" dirty="0" smtClean="0"/>
              <a:t>L’entrata </a:t>
            </a:r>
            <a:r>
              <a:rPr lang="it-IT" sz="2900" dirty="0"/>
              <a:t>in vigore delle nuove rendite sarà accompagnata da riduzioni delle aliquote, in modo da lasciare invariato il carico complessivo. </a:t>
            </a:r>
          </a:p>
          <a:p>
            <a:r>
              <a:rPr lang="it-IT" sz="2900" dirty="0" smtClean="0"/>
              <a:t>In </a:t>
            </a:r>
            <a:r>
              <a:rPr lang="it-IT" sz="2900" dirty="0"/>
              <a:t>particolare, dovranno essere ridotte le imposte sui trasferimenti, che ostacolano l’efficienza del mercato immobiliare e la mobilità territoriale delle famiglie. </a:t>
            </a:r>
          </a:p>
          <a:p>
            <a:endParaRPr lang="it-IT" dirty="0"/>
          </a:p>
        </p:txBody>
      </p:sp>
    </p:spTree>
    <p:extLst>
      <p:ext uri="{BB962C8B-B14F-4D97-AF65-F5344CB8AC3E}">
        <p14:creationId xmlns:p14="http://schemas.microsoft.com/office/powerpoint/2010/main" val="2595338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599"/>
            <a:ext cx="8534400" cy="1000112"/>
          </a:xfrm>
        </p:spPr>
        <p:txBody>
          <a:bodyPr>
            <a:normAutofit/>
          </a:bodyPr>
          <a:lstStyle/>
          <a:p>
            <a:r>
              <a:rPr lang="it-IT" sz="2400" dirty="0" smtClean="0"/>
              <a:t>Rafforzamento controlli, internazionalizzazione delle imprese, contabilità semplificata e nuova IRI, altri decreti</a:t>
            </a:r>
            <a:endParaRPr lang="it-IT" sz="2400" dirty="0"/>
          </a:p>
        </p:txBody>
      </p:sp>
      <p:sp>
        <p:nvSpPr>
          <p:cNvPr id="3" name="Segnaposto contenuto 2"/>
          <p:cNvSpPr>
            <a:spLocks noGrp="1"/>
          </p:cNvSpPr>
          <p:nvPr>
            <p:ph sz="quarter" idx="1"/>
          </p:nvPr>
        </p:nvSpPr>
        <p:spPr>
          <a:xfrm>
            <a:off x="301752" y="1527048"/>
            <a:ext cx="8503920" cy="5003066"/>
          </a:xfrm>
        </p:spPr>
        <p:txBody>
          <a:bodyPr>
            <a:noAutofit/>
          </a:bodyPr>
          <a:lstStyle/>
          <a:p>
            <a:r>
              <a:rPr lang="it-IT" sz="2000" dirty="0"/>
              <a:t>D</a:t>
            </a:r>
            <a:r>
              <a:rPr lang="it-IT" sz="2000" dirty="0" smtClean="0"/>
              <a:t>ecreto </a:t>
            </a:r>
            <a:r>
              <a:rPr lang="it-IT" sz="2000" dirty="0"/>
              <a:t>anti-evasione, con l’ampliamento del ricorso alla fatturazione elettronica e dei controlli basati sulla tracciabilità dei </a:t>
            </a:r>
            <a:r>
              <a:rPr lang="it-IT" sz="2000" dirty="0" smtClean="0"/>
              <a:t>pagamenti</a:t>
            </a:r>
          </a:p>
          <a:p>
            <a:r>
              <a:rPr lang="it-IT" sz="2000" dirty="0"/>
              <a:t>D</a:t>
            </a:r>
            <a:r>
              <a:rPr lang="it-IT" sz="2000" dirty="0" smtClean="0"/>
              <a:t>ecreto che rivede il regime di tassazione per le imprese, favorendone l’internazionalizzazione (disciplina delle controllate estere, stabili organizzazioni, rapporti con i paesi “</a:t>
            </a:r>
            <a:r>
              <a:rPr lang="it-IT" sz="2000" i="1" dirty="0" err="1" smtClean="0"/>
              <a:t>black</a:t>
            </a:r>
            <a:r>
              <a:rPr lang="it-IT" sz="2000" i="1" dirty="0" smtClean="0"/>
              <a:t> list</a:t>
            </a:r>
            <a:r>
              <a:rPr lang="it-IT" sz="2000" dirty="0" smtClean="0"/>
              <a:t>”, regole sulla capitalizzazione)</a:t>
            </a:r>
          </a:p>
          <a:p>
            <a:r>
              <a:rPr lang="it-IT" sz="2000" dirty="0" smtClean="0"/>
              <a:t>Regimi </a:t>
            </a:r>
            <a:r>
              <a:rPr lang="it-IT" sz="2000" dirty="0"/>
              <a:t>semplificati di contabilità e nuova IRI (imposta sul reddito d’impresa), che detassa anche per le imprese individuali gli utili lasciati all’impresa, come avviene per le grandi </a:t>
            </a:r>
            <a:r>
              <a:rPr lang="it-IT" sz="2000" dirty="0" smtClean="0"/>
              <a:t>imprese</a:t>
            </a:r>
          </a:p>
          <a:p>
            <a:r>
              <a:rPr lang="it-IT" sz="2000" dirty="0" smtClean="0"/>
              <a:t>Decreto </a:t>
            </a:r>
            <a:r>
              <a:rPr lang="it-IT" sz="2000" dirty="0"/>
              <a:t>sui regimi IVA speciali e di gruppo, sulle accise e sulle imposte indirette minori (registro, ecc.</a:t>
            </a:r>
            <a:r>
              <a:rPr lang="it-IT" sz="2000" dirty="0" smtClean="0"/>
              <a:t>)</a:t>
            </a:r>
          </a:p>
          <a:p>
            <a:r>
              <a:rPr lang="it-IT" sz="2000" dirty="0" smtClean="0"/>
              <a:t>Non </a:t>
            </a:r>
            <a:r>
              <a:rPr lang="it-IT" sz="2000" dirty="0"/>
              <a:t>va escluso un decreto “semplificazioni 2”, per varare misure che non sono entrate del primo decreto</a:t>
            </a:r>
          </a:p>
          <a:p>
            <a:endParaRPr lang="it-IT" dirty="0"/>
          </a:p>
          <a:p>
            <a:endParaRPr lang="it-IT" sz="2400" dirty="0"/>
          </a:p>
        </p:txBody>
      </p:sp>
    </p:spTree>
    <p:extLst>
      <p:ext uri="{BB962C8B-B14F-4D97-AF65-F5344CB8AC3E}">
        <p14:creationId xmlns:p14="http://schemas.microsoft.com/office/powerpoint/2010/main" val="16135093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della riscossione</a:t>
            </a:r>
            <a:endParaRPr lang="it-IT" dirty="0"/>
          </a:p>
        </p:txBody>
      </p:sp>
      <p:sp>
        <p:nvSpPr>
          <p:cNvPr id="3" name="Segnaposto contenuto 2"/>
          <p:cNvSpPr>
            <a:spLocks noGrp="1"/>
          </p:cNvSpPr>
          <p:nvPr>
            <p:ph sz="quarter" idx="1"/>
          </p:nvPr>
        </p:nvSpPr>
        <p:spPr/>
        <p:txBody>
          <a:bodyPr>
            <a:normAutofit/>
          </a:bodyPr>
          <a:lstStyle/>
          <a:p>
            <a:r>
              <a:rPr lang="it-IT" dirty="0" smtClean="0"/>
              <a:t>E’ di grande importanza politica la riforma della riscossione. La delega permette di attuare un’importante riforma di </a:t>
            </a:r>
            <a:r>
              <a:rPr lang="it-IT" dirty="0" err="1" smtClean="0"/>
              <a:t>Equitalia</a:t>
            </a:r>
            <a:endParaRPr lang="it-IT" dirty="0" smtClean="0"/>
          </a:p>
          <a:p>
            <a:r>
              <a:rPr lang="it-IT" dirty="0" smtClean="0"/>
              <a:t>Trasformazione in spa pubblica strumentale compiutamente “in </a:t>
            </a:r>
            <a:r>
              <a:rPr lang="it-IT" dirty="0" err="1" smtClean="0"/>
              <a:t>house</a:t>
            </a:r>
            <a:r>
              <a:rPr lang="it-IT" dirty="0" smtClean="0"/>
              <a:t>”</a:t>
            </a:r>
          </a:p>
          <a:p>
            <a:r>
              <a:rPr lang="it-IT" dirty="0" smtClean="0"/>
              <a:t>Razionalizzazione societaria</a:t>
            </a:r>
          </a:p>
          <a:p>
            <a:r>
              <a:rPr lang="it-IT" dirty="0" smtClean="0"/>
              <a:t>Nuovi sistemi per la riscossione delle somme di modesta entità</a:t>
            </a:r>
          </a:p>
          <a:p>
            <a:r>
              <a:rPr lang="it-IT" dirty="0" smtClean="0"/>
              <a:t>Ridefinizione dei rapporti con gli enti decentrati, e soprattutto con i Comuni</a:t>
            </a:r>
            <a:endParaRPr lang="it-IT" dirty="0"/>
          </a:p>
        </p:txBody>
      </p:sp>
    </p:spTree>
    <p:extLst>
      <p:ext uri="{BB962C8B-B14F-4D97-AF65-F5344CB8AC3E}">
        <p14:creationId xmlns:p14="http://schemas.microsoft.com/office/powerpoint/2010/main" val="40523981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del gioco pubblico</a:t>
            </a:r>
            <a:endParaRPr lang="it-IT" dirty="0"/>
          </a:p>
        </p:txBody>
      </p:sp>
      <p:sp>
        <p:nvSpPr>
          <p:cNvPr id="3" name="Segnaposto contenuto 2"/>
          <p:cNvSpPr>
            <a:spLocks noGrp="1"/>
          </p:cNvSpPr>
          <p:nvPr>
            <p:ph sz="quarter" idx="1"/>
          </p:nvPr>
        </p:nvSpPr>
        <p:spPr>
          <a:xfrm>
            <a:off x="301752" y="1527048"/>
            <a:ext cx="8503920" cy="4838062"/>
          </a:xfrm>
        </p:spPr>
        <p:txBody>
          <a:bodyPr>
            <a:normAutofit fontScale="77500" lnSpcReduction="20000"/>
          </a:bodyPr>
          <a:lstStyle/>
          <a:p>
            <a:r>
              <a:rPr lang="it-IT" dirty="0" smtClean="0"/>
              <a:t>La delega, all’articolo 14, contiene gli indirizzi per una riforma del gioco pubblico sostenibile, in grado di equilibrare i diversi interessi</a:t>
            </a:r>
          </a:p>
          <a:p>
            <a:endParaRPr lang="it-IT" dirty="0" smtClean="0"/>
          </a:p>
          <a:p>
            <a:r>
              <a:rPr lang="it-IT" dirty="0"/>
              <a:t>La crescente ondata “proibizionista” mette in crisi il gioco legale su concessione e, come storicamente è noto in questi casi, rischia di ottenere il risultato opposto di favorire il gioco da “libero mercato” o, peggio, quello illegale </a:t>
            </a:r>
            <a:endParaRPr lang="it-IT" dirty="0" smtClean="0"/>
          </a:p>
          <a:p>
            <a:endParaRPr lang="it-IT" dirty="0"/>
          </a:p>
          <a:p>
            <a:r>
              <a:rPr lang="it-IT" dirty="0" smtClean="0"/>
              <a:t>La riforma prevede una razionalizzazione e contrazione della rete di vendita dei concessionari pubblici; si conferiscono nuovi poteri ai Comuni per regolamentare l’offerta di gioco legale sul territorio; si introducono nuovi limiti per la pubblicità; si apre la strada al tentativo di regolamentare l’area “grigia” del gioco (quella legale sulla base delle regole UE, ma svolta al di fuori delle concessioni pubbliche); in connessione alla riforma, si possono rivedere </a:t>
            </a:r>
            <a:r>
              <a:rPr lang="it-IT" i="1" dirty="0" err="1" smtClean="0"/>
              <a:t>payout</a:t>
            </a:r>
            <a:r>
              <a:rPr lang="it-IT" i="1" dirty="0" smtClean="0"/>
              <a:t> </a:t>
            </a:r>
            <a:r>
              <a:rPr lang="it-IT" dirty="0" smtClean="0"/>
              <a:t>(la percentuale di vincita lasciata ai giocatori) e PREU (il prelievo erariale) in modo mirato ed efficiente</a:t>
            </a:r>
          </a:p>
        </p:txBody>
      </p:sp>
    </p:spTree>
    <p:extLst>
      <p:ext uri="{BB962C8B-B14F-4D97-AF65-F5344CB8AC3E}">
        <p14:creationId xmlns:p14="http://schemas.microsoft.com/office/powerpoint/2010/main" val="180203985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Proroga</a:t>
            </a:r>
            <a:endParaRPr lang="it-IT" dirty="0"/>
          </a:p>
        </p:txBody>
      </p:sp>
      <p:sp>
        <p:nvSpPr>
          <p:cNvPr id="3" name="Segnaposto contenuto 2"/>
          <p:cNvSpPr>
            <a:spLocks noGrp="1"/>
          </p:cNvSpPr>
          <p:nvPr>
            <p:ph sz="quarter" idx="1"/>
          </p:nvPr>
        </p:nvSpPr>
        <p:spPr/>
        <p:txBody>
          <a:bodyPr/>
          <a:lstStyle/>
          <a:p>
            <a:r>
              <a:rPr lang="it-IT" dirty="0" smtClean="0"/>
              <a:t>I decreti che il Governo emana a novembre possono essere approvati entro la fine del 2014, quelli di dicembre entro fine gennaio</a:t>
            </a:r>
            <a:endParaRPr lang="it-IT" dirty="0"/>
          </a:p>
          <a:p>
            <a:r>
              <a:rPr lang="it-IT" dirty="0" smtClean="0"/>
              <a:t>La delega fiscale scade nel marzo 2015</a:t>
            </a:r>
          </a:p>
          <a:p>
            <a:r>
              <a:rPr lang="it-IT" dirty="0" smtClean="0"/>
              <a:t>Può essere prorogata, e forse sarà necessario farlo, per darsi altri sei mesi di lavoro</a:t>
            </a:r>
          </a:p>
          <a:p>
            <a:pPr marL="0" indent="0">
              <a:buNone/>
            </a:pPr>
            <a:endParaRPr lang="it-IT" dirty="0" smtClean="0"/>
          </a:p>
        </p:txBody>
      </p:sp>
    </p:spTree>
    <p:extLst>
      <p:ext uri="{BB962C8B-B14F-4D97-AF65-F5344CB8AC3E}">
        <p14:creationId xmlns:p14="http://schemas.microsoft.com/office/powerpoint/2010/main" val="16450678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serve la delega fiscale?</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smtClean="0"/>
              <a:t>A intervenire sul funzionamento strutturale del sistema tributario italiano</a:t>
            </a:r>
          </a:p>
          <a:p>
            <a:pPr lvl="1"/>
            <a:r>
              <a:rPr lang="it-IT" dirty="0" smtClean="0"/>
              <a:t>Razionalizzandolo e semplificandolo </a:t>
            </a:r>
          </a:p>
          <a:p>
            <a:pPr lvl="1"/>
            <a:r>
              <a:rPr lang="it-IT" dirty="0" smtClean="0"/>
              <a:t>Correggendo le criticità che lo rendono </a:t>
            </a:r>
          </a:p>
          <a:p>
            <a:pPr lvl="2"/>
            <a:r>
              <a:rPr lang="it-IT" dirty="0" smtClean="0"/>
              <a:t>Inefficiente</a:t>
            </a:r>
          </a:p>
          <a:p>
            <a:pPr lvl="2"/>
            <a:r>
              <a:rPr lang="it-IT" dirty="0" smtClean="0"/>
              <a:t>Iniquo </a:t>
            </a:r>
          </a:p>
          <a:p>
            <a:pPr lvl="2"/>
            <a:r>
              <a:rPr lang="it-IT" dirty="0" smtClean="0"/>
              <a:t>Inutilmente complesso </a:t>
            </a:r>
          </a:p>
          <a:p>
            <a:pPr lvl="2"/>
            <a:r>
              <a:rPr lang="it-IT" dirty="0"/>
              <a:t>P</a:t>
            </a:r>
            <a:r>
              <a:rPr lang="it-IT" dirty="0" smtClean="0"/>
              <a:t>oco attrattivo nel confronto internazionale</a:t>
            </a:r>
          </a:p>
          <a:p>
            <a:pPr lvl="2"/>
            <a:endParaRPr lang="it-IT" dirty="0" smtClean="0"/>
          </a:p>
          <a:p>
            <a:r>
              <a:rPr lang="it-IT" dirty="0" smtClean="0"/>
              <a:t>A segnare quindi una svolta nel rapporto tra il fisco e il contribuente</a:t>
            </a:r>
          </a:p>
          <a:p>
            <a:pPr marL="0" indent="0">
              <a:buNone/>
            </a:pPr>
            <a:endParaRPr lang="it-IT" dirty="0" smtClean="0"/>
          </a:p>
          <a:p>
            <a:r>
              <a:rPr lang="it-IT" dirty="0" smtClean="0"/>
              <a:t>Non è una riforma organica del “</a:t>
            </a:r>
            <a:r>
              <a:rPr lang="it-IT" i="1" dirty="0" err="1" smtClean="0"/>
              <a:t>tax</a:t>
            </a:r>
            <a:r>
              <a:rPr lang="it-IT" i="1" dirty="0" smtClean="0"/>
              <a:t> design</a:t>
            </a:r>
            <a:r>
              <a:rPr lang="it-IT" dirty="0" smtClean="0"/>
              <a:t>”, su cui si può intervenire e si interviene con altre misure (ad esempio, «80 eur</a:t>
            </a:r>
            <a:r>
              <a:rPr lang="it-IT" dirty="0"/>
              <a:t>o</a:t>
            </a:r>
            <a:r>
              <a:rPr lang="it-IT" dirty="0" smtClean="0"/>
              <a:t>», riduzione Irap, ecc. nella legge di stabilità)</a:t>
            </a:r>
          </a:p>
        </p:txBody>
      </p:sp>
    </p:spTree>
    <p:extLst>
      <p:ext uri="{BB962C8B-B14F-4D97-AF65-F5344CB8AC3E}">
        <p14:creationId xmlns:p14="http://schemas.microsoft.com/office/powerpoint/2010/main" val="31576400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un delega invece di leggi ordinarie?</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a:t>La delega permette di lavorare molto meglio che per leggi o decreti ordinari: i decreti delegati non sono emendabili, non devono passare per le aule di Camera e Senato ma solo ottenere il parere, non vincolante, delle Commissioni </a:t>
            </a:r>
            <a:r>
              <a:rPr lang="it-IT" dirty="0" smtClean="0"/>
              <a:t>Finanze</a:t>
            </a:r>
          </a:p>
          <a:p>
            <a:endParaRPr lang="it-IT" dirty="0"/>
          </a:p>
          <a:p>
            <a:r>
              <a:rPr lang="it-IT" dirty="0" smtClean="0"/>
              <a:t>Il Governo, insomma, ottenuta la delega ha molti più margini di manovra per operare</a:t>
            </a:r>
          </a:p>
          <a:p>
            <a:endParaRPr lang="it-IT" dirty="0"/>
          </a:p>
          <a:p>
            <a:r>
              <a:rPr lang="it-IT" dirty="0" smtClean="0"/>
              <a:t>La complessità delle norme in materia tributaria ha sempre fatto preferire, anche in passato, lo strumento della delega rispetto a quelli della legislazione ordinaria</a:t>
            </a:r>
            <a:endParaRPr lang="it-IT" dirty="0"/>
          </a:p>
          <a:p>
            <a:endParaRPr lang="it-IT" dirty="0"/>
          </a:p>
        </p:txBody>
      </p:sp>
    </p:spTree>
    <p:extLst>
      <p:ext uri="{BB962C8B-B14F-4D97-AF65-F5344CB8AC3E}">
        <p14:creationId xmlns:p14="http://schemas.microsoft.com/office/powerpoint/2010/main" val="19512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- 1 </a:t>
            </a:r>
            <a:endParaRPr lang="it-IT" dirty="0"/>
          </a:p>
        </p:txBody>
      </p:sp>
      <p:sp>
        <p:nvSpPr>
          <p:cNvPr id="3" name="Segnaposto contenuto 2"/>
          <p:cNvSpPr>
            <a:spLocks noGrp="1"/>
          </p:cNvSpPr>
          <p:nvPr>
            <p:ph sz="quarter" idx="1"/>
          </p:nvPr>
        </p:nvSpPr>
        <p:spPr/>
        <p:txBody>
          <a:bodyPr>
            <a:normAutofit/>
          </a:bodyPr>
          <a:lstStyle/>
          <a:p>
            <a:r>
              <a:rPr lang="it-IT" dirty="0" smtClean="0"/>
              <a:t>Dare certezza </a:t>
            </a:r>
            <a:r>
              <a:rPr lang="it-IT" dirty="0"/>
              <a:t>alle imprese, riducendo il rischio fiscale derivante dalla farraginosità delle norme </a:t>
            </a:r>
            <a:r>
              <a:rPr lang="it-IT" dirty="0" smtClean="0"/>
              <a:t>esistenti. Esempi:</a:t>
            </a:r>
          </a:p>
          <a:p>
            <a:pPr marL="0" indent="0">
              <a:buNone/>
            </a:pPr>
            <a:endParaRPr lang="it-IT" dirty="0" smtClean="0"/>
          </a:p>
          <a:p>
            <a:pPr lvl="1"/>
            <a:r>
              <a:rPr lang="it-IT" dirty="0" smtClean="0"/>
              <a:t>sistemi </a:t>
            </a:r>
            <a:r>
              <a:rPr lang="it-IT" dirty="0"/>
              <a:t>di </a:t>
            </a:r>
            <a:r>
              <a:rPr lang="it-IT" dirty="0" smtClean="0"/>
              <a:t>tutoraggio</a:t>
            </a:r>
            <a:endParaRPr lang="it-IT" dirty="0"/>
          </a:p>
          <a:p>
            <a:pPr lvl="1"/>
            <a:r>
              <a:rPr lang="it-IT" dirty="0" smtClean="0"/>
              <a:t>regole </a:t>
            </a:r>
            <a:r>
              <a:rPr lang="it-IT" dirty="0"/>
              <a:t>certe per definire cosa è e cosa non è elusione </a:t>
            </a:r>
            <a:r>
              <a:rPr lang="it-IT" dirty="0" smtClean="0"/>
              <a:t>fiscale</a:t>
            </a:r>
          </a:p>
          <a:p>
            <a:pPr lvl="1"/>
            <a:r>
              <a:rPr lang="it-IT" dirty="0" smtClean="0"/>
              <a:t>revisione delle norme penali in materia tributaria, alleggerendo le pene per i reati minori </a:t>
            </a:r>
          </a:p>
          <a:p>
            <a:pPr lvl="1"/>
            <a:r>
              <a:rPr lang="it-IT" dirty="0" smtClean="0"/>
              <a:t>introduzione del nuovo regime dell’adempimento collaborativo </a:t>
            </a:r>
          </a:p>
          <a:p>
            <a:pPr lvl="1"/>
            <a:r>
              <a:rPr lang="it-IT" dirty="0" smtClean="0"/>
              <a:t>revisione degli interpelli</a:t>
            </a:r>
          </a:p>
          <a:p>
            <a:endParaRPr lang="it-IT" dirty="0" smtClean="0"/>
          </a:p>
          <a:p>
            <a:endParaRPr lang="it-IT" dirty="0"/>
          </a:p>
          <a:p>
            <a:endParaRPr lang="it-IT" dirty="0"/>
          </a:p>
        </p:txBody>
      </p:sp>
    </p:spTree>
    <p:extLst>
      <p:ext uri="{BB962C8B-B14F-4D97-AF65-F5344CB8AC3E}">
        <p14:creationId xmlns:p14="http://schemas.microsoft.com/office/powerpoint/2010/main" val="7151249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- 2</a:t>
            </a:r>
            <a:endParaRPr lang="it-IT" dirty="0"/>
          </a:p>
        </p:txBody>
      </p:sp>
      <p:sp>
        <p:nvSpPr>
          <p:cNvPr id="3" name="Segnaposto contenuto 2"/>
          <p:cNvSpPr>
            <a:spLocks noGrp="1"/>
          </p:cNvSpPr>
          <p:nvPr>
            <p:ph sz="quarter" idx="1"/>
          </p:nvPr>
        </p:nvSpPr>
        <p:spPr/>
        <p:txBody>
          <a:bodyPr/>
          <a:lstStyle/>
          <a:p>
            <a:r>
              <a:rPr lang="it-IT" dirty="0"/>
              <a:t>Semplificare (esempio: dichiarazione precompilata)</a:t>
            </a:r>
          </a:p>
          <a:p>
            <a:r>
              <a:rPr lang="it-IT" dirty="0"/>
              <a:t>Modernizzare (esempio: fatturazione elettronica)</a:t>
            </a:r>
          </a:p>
          <a:p>
            <a:r>
              <a:rPr lang="it-IT" dirty="0"/>
              <a:t>Migliorare l’equità (esempio: riforma del catasto, potenziamento lotta all’evasione)</a:t>
            </a:r>
          </a:p>
          <a:p>
            <a:r>
              <a:rPr lang="it-IT" dirty="0"/>
              <a:t>Sostenere la crescita (esempio: nuove forme di imposizione sulle piccole imprese con effetti di semplificazione e di sostegno alla patrimonializzazione)</a:t>
            </a:r>
          </a:p>
          <a:p>
            <a:endParaRPr lang="it-IT" dirty="0"/>
          </a:p>
        </p:txBody>
      </p:sp>
    </p:spTree>
    <p:extLst>
      <p:ext uri="{BB962C8B-B14F-4D97-AF65-F5344CB8AC3E}">
        <p14:creationId xmlns:p14="http://schemas.microsoft.com/office/powerpoint/2010/main" val="13668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946150"/>
          </a:xfrm>
        </p:spPr>
        <p:txBody>
          <a:bodyPr>
            <a:normAutofit fontScale="90000"/>
          </a:bodyPr>
          <a:lstStyle/>
          <a:p>
            <a:r>
              <a:rPr lang="it-IT" dirty="0" smtClean="0"/>
              <a:t>Sinistra, destra e fisco in Italia: </a:t>
            </a:r>
            <a:br>
              <a:rPr lang="it-IT" dirty="0" smtClean="0"/>
            </a:br>
            <a:r>
              <a:rPr lang="it-IT" dirty="0" smtClean="0"/>
              <a:t>superare i vecchi schemi </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t>Le politiche fiscali sono tipicamente “</a:t>
            </a:r>
            <a:r>
              <a:rPr lang="it-IT" i="1" dirty="0" err="1" smtClean="0"/>
              <a:t>partisan</a:t>
            </a:r>
            <a:r>
              <a:rPr lang="it-IT" dirty="0" smtClean="0"/>
              <a:t>” in ogni democrazia che si rispetti, e rappresentano anche il campo in cui più nettamente si dividono le posizioni della sinistra (progressività, beni e servizi pubblici) da quelle della destra (stato minimo, poche tasse sui ricchi per non farli scappare)</a:t>
            </a:r>
          </a:p>
          <a:p>
            <a:endParaRPr lang="it-IT" dirty="0" smtClean="0"/>
          </a:p>
          <a:p>
            <a:r>
              <a:rPr lang="it-IT" dirty="0" smtClean="0"/>
              <a:t>In Italia però abbiamo esagerato: la destra ha usato il fisco come terreno di campagne populistiche (vedi il caso ICI e IMU) e di regali al proprio elettorato (vedi lo scudo fiscale anonimo del 2009); la sinistra non ha compreso che la pressione fiscale era non solo eccessiva, ma anche disordinata (vedi Prodi 2006 che riduce il cuneo fiscale, ma provoca un aumento generale di tutte le addizionali locali e regionali)  </a:t>
            </a:r>
            <a:endParaRPr lang="it-IT" dirty="0"/>
          </a:p>
        </p:txBody>
      </p:sp>
    </p:spTree>
    <p:extLst>
      <p:ext uri="{BB962C8B-B14F-4D97-AF65-F5344CB8AC3E}">
        <p14:creationId xmlns:p14="http://schemas.microsoft.com/office/powerpoint/2010/main" val="1383395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Le conseguenze deleterie di 15 anni di errori </a:t>
            </a:r>
            <a:endParaRPr lang="it-IT" dirty="0"/>
          </a:p>
        </p:txBody>
      </p:sp>
      <p:sp>
        <p:nvSpPr>
          <p:cNvPr id="3" name="Segnaposto contenuto 2"/>
          <p:cNvSpPr>
            <a:spLocks noGrp="1"/>
          </p:cNvSpPr>
          <p:nvPr>
            <p:ph sz="quarter" idx="1"/>
          </p:nvPr>
        </p:nvSpPr>
        <p:spPr/>
        <p:txBody>
          <a:bodyPr>
            <a:normAutofit fontScale="32500" lnSpcReduction="20000"/>
          </a:bodyPr>
          <a:lstStyle/>
          <a:p>
            <a:endParaRPr lang="it-IT" sz="5500" dirty="0" smtClean="0"/>
          </a:p>
          <a:p>
            <a:r>
              <a:rPr lang="it-IT" sz="5500" dirty="0" smtClean="0"/>
              <a:t>Ad ogni cambio di Governo veniva azzerato quanto fatto dal Governo precedente e si ripartiva da zero, consegnando agli operatori economici – italiani ed esteri – l’immagine di un paese inaffidabile, che cancella e riscrive continuamente norme che sono importanti per chi deve prendere decisioni di investimento e di gestione. Un paese in cui non solo il fisco è pesante, ma è anche incerto e imprevedibile</a:t>
            </a:r>
          </a:p>
          <a:p>
            <a:endParaRPr lang="it-IT" sz="5500" dirty="0" smtClean="0"/>
          </a:p>
          <a:p>
            <a:r>
              <a:rPr lang="it-IT" sz="5500" dirty="0" smtClean="0"/>
              <a:t>Per le multinazionali questo si chiama “rischio fiscale”, e fa scappare da un paese; per le PMI questo si chiama dramma fiscale, e comporta costi molto ingenti per adeguarsi a ogni nuova regola. </a:t>
            </a:r>
            <a:r>
              <a:rPr lang="it-IT" sz="5500" dirty="0"/>
              <a:t>S</a:t>
            </a:r>
            <a:r>
              <a:rPr lang="it-IT" sz="5500" dirty="0" smtClean="0"/>
              <a:t>iamo diventati uno dei paesi a più elevato rischio fiscale </a:t>
            </a:r>
            <a:r>
              <a:rPr lang="it-IT" sz="5500" dirty="0"/>
              <a:t>p</a:t>
            </a:r>
            <a:r>
              <a:rPr lang="it-IT" sz="5500" dirty="0" smtClean="0"/>
              <a:t>er le imprese, pur essendo uno dei paesi a più elevata evasione. E le due cose sono, a ben pensarci, connesse</a:t>
            </a:r>
          </a:p>
          <a:p>
            <a:endParaRPr lang="it-IT" sz="5500" dirty="0"/>
          </a:p>
          <a:p>
            <a:r>
              <a:rPr lang="it-IT" sz="5500" dirty="0" smtClean="0"/>
              <a:t>Insomma, per 15 anni – dopo il Prodi 1 e la riforma delle Agenzie fatta nel 1999 – abbiamo guerreggiato sul fisco, ma ci siamo dimenticati di fare “manutenzione” del sistema tributario e di tutti gli elementi su cui si regge (norme, amministrazione, sistemi informativi, procedure, gestione del contenzioso, coordinamento fra centro e periferia, ecc.)</a:t>
            </a:r>
            <a:r>
              <a:rPr lang="it-IT" sz="5500" dirty="0"/>
              <a:t>.</a:t>
            </a:r>
            <a:endParaRPr lang="it-IT" sz="5500" dirty="0" smtClean="0"/>
          </a:p>
        </p:txBody>
      </p:sp>
    </p:spTree>
    <p:extLst>
      <p:ext uri="{BB962C8B-B14F-4D97-AF65-F5344CB8AC3E}">
        <p14:creationId xmlns:p14="http://schemas.microsoft.com/office/powerpoint/2010/main" val="31945017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Delega fiscale: un tentativo di cambiare pagina</a:t>
            </a:r>
          </a:p>
        </p:txBody>
      </p:sp>
      <p:sp>
        <p:nvSpPr>
          <p:cNvPr id="3" name="Segnaposto contenuto 2"/>
          <p:cNvSpPr>
            <a:spLocks noGrp="1"/>
          </p:cNvSpPr>
          <p:nvPr>
            <p:ph sz="quarter" idx="1"/>
          </p:nvPr>
        </p:nvSpPr>
        <p:spPr/>
        <p:txBody>
          <a:bodyPr>
            <a:normAutofit fontScale="92500"/>
          </a:bodyPr>
          <a:lstStyle/>
          <a:p>
            <a:pPr marL="274320" lvl="1">
              <a:buClr>
                <a:schemeClr val="accent1"/>
              </a:buClr>
              <a:buSzPct val="85000"/>
              <a:buFont typeface="Wingdings 2"/>
              <a:buChar char=""/>
            </a:pPr>
            <a:r>
              <a:rPr lang="it-IT" dirty="0"/>
              <a:t>Al centro c’è la manutenzione ordinaria e straordinaria di tutte le componenti del sistema tributario, con la possibilità di fare una riforma strutturale di un fondamentale settore pubblico, di importanza analoga a quelle della P.A. e della giustizia civile, e di attuarla – grazie allo strumento della delega – in poco </a:t>
            </a:r>
            <a:r>
              <a:rPr lang="it-IT" dirty="0" smtClean="0"/>
              <a:t>tempo</a:t>
            </a:r>
          </a:p>
          <a:p>
            <a:pPr marL="274320" lvl="1">
              <a:buClr>
                <a:schemeClr val="accent1"/>
              </a:buClr>
              <a:buSzPct val="85000"/>
              <a:buFont typeface="Wingdings 2"/>
              <a:buChar char=""/>
            </a:pPr>
            <a:r>
              <a:rPr lang="it-IT" dirty="0" smtClean="0"/>
              <a:t>Liberata </a:t>
            </a:r>
            <a:r>
              <a:rPr lang="it-IT" dirty="0"/>
              <a:t>dal conflitto politico sul “</a:t>
            </a:r>
            <a:r>
              <a:rPr lang="it-IT" i="1" dirty="0" err="1"/>
              <a:t>tax</a:t>
            </a:r>
            <a:r>
              <a:rPr lang="it-IT" i="1" dirty="0"/>
              <a:t> design</a:t>
            </a:r>
            <a:r>
              <a:rPr lang="it-IT" dirty="0"/>
              <a:t>” (che si svolge su decreti e leggi di stabilità), la delega affronta argomenti riconosciuti e sentiti da tutte le </a:t>
            </a:r>
            <a:r>
              <a:rPr lang="it-IT" dirty="0" smtClean="0"/>
              <a:t>forze politiche </a:t>
            </a:r>
            <a:r>
              <a:rPr lang="it-IT" dirty="0"/>
              <a:t>del Parlamento, tanto che è stata approvata senza neppure un voto contrario (a favore maggioranza più FI e Lega, astenuti M5S e SEL), pur provenendo da una proposta di legge del </a:t>
            </a:r>
            <a:r>
              <a:rPr lang="it-IT" dirty="0" smtClean="0"/>
              <a:t>PD</a:t>
            </a:r>
          </a:p>
          <a:p>
            <a:pPr marL="274320" lvl="1">
              <a:buClr>
                <a:schemeClr val="accent1"/>
              </a:buClr>
              <a:buSzPct val="85000"/>
              <a:buFont typeface="Wingdings 2"/>
              <a:buChar char=""/>
            </a:pPr>
            <a:r>
              <a:rPr lang="it-IT" dirty="0" smtClean="0"/>
              <a:t>La </a:t>
            </a:r>
            <a:r>
              <a:rPr lang="it-IT" dirty="0"/>
              <a:t>proposta PD riproduceva </a:t>
            </a:r>
            <a:r>
              <a:rPr lang="it-IT" dirty="0" smtClean="0"/>
              <a:t>il </a:t>
            </a:r>
            <a:r>
              <a:rPr lang="it-IT" dirty="0"/>
              <a:t>testo che nella passata legislatura </a:t>
            </a:r>
            <a:r>
              <a:rPr lang="it-IT" dirty="0" smtClean="0"/>
              <a:t>era </a:t>
            </a:r>
            <a:r>
              <a:rPr lang="it-IT" dirty="0"/>
              <a:t>quasi arrivato ad essere approvato in seconda lettura al Senato, prima della decisione di Berlusconi, nel dicembre 2012, di far saltare il tavolo</a:t>
            </a:r>
          </a:p>
          <a:p>
            <a:pPr marL="274320" lvl="1">
              <a:buClr>
                <a:schemeClr val="accent1"/>
              </a:buClr>
              <a:buSzPct val="85000"/>
              <a:buFont typeface="Wingdings 2"/>
              <a:buChar char=""/>
            </a:pPr>
            <a:endParaRPr lang="it-IT" dirty="0"/>
          </a:p>
          <a:p>
            <a:endParaRPr lang="it-IT" dirty="0"/>
          </a:p>
        </p:txBody>
      </p:sp>
    </p:spTree>
    <p:extLst>
      <p:ext uri="{BB962C8B-B14F-4D97-AF65-F5344CB8AC3E}">
        <p14:creationId xmlns:p14="http://schemas.microsoft.com/office/powerpoint/2010/main" val="330819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Stabilità e certezza del sistema tributario</a:t>
            </a:r>
            <a:endParaRPr lang="it-IT" dirty="0"/>
          </a:p>
        </p:txBody>
      </p:sp>
      <p:sp>
        <p:nvSpPr>
          <p:cNvPr id="3" name="Segnaposto contenuto 2"/>
          <p:cNvSpPr>
            <a:spLocks noGrp="1"/>
          </p:cNvSpPr>
          <p:nvPr>
            <p:ph sz="quarter" idx="1"/>
          </p:nvPr>
        </p:nvSpPr>
        <p:spPr/>
        <p:txBody>
          <a:bodyPr>
            <a:normAutofit fontScale="62500" lnSpcReduction="20000"/>
          </a:bodyPr>
          <a:lstStyle/>
          <a:p>
            <a:endParaRPr lang="it-IT" sz="2900" dirty="0" smtClean="0"/>
          </a:p>
          <a:p>
            <a:r>
              <a:rPr lang="it-IT" sz="2900" dirty="0" smtClean="0"/>
              <a:t>La </a:t>
            </a:r>
            <a:r>
              <a:rPr lang="it-IT" sz="2900" dirty="0"/>
              <a:t>legge delega, come rilevato dal Fondo Monetario Internazionale nella </a:t>
            </a:r>
            <a:r>
              <a:rPr lang="it-IT" sz="2900" i="1" dirty="0" err="1"/>
              <a:t>review</a:t>
            </a:r>
            <a:r>
              <a:rPr lang="it-IT" sz="2900" dirty="0"/>
              <a:t> </a:t>
            </a:r>
            <a:r>
              <a:rPr lang="it-IT" sz="2900" dirty="0" smtClean="0"/>
              <a:t>effettuata nel 2012, ha </a:t>
            </a:r>
            <a:r>
              <a:rPr lang="it-IT" sz="2900" dirty="0"/>
              <a:t>tra gli obiettivi innanzitutto quello di conferire stabilità e certezza al sistema </a:t>
            </a:r>
            <a:r>
              <a:rPr lang="it-IT" sz="2900" dirty="0" smtClean="0"/>
              <a:t>fiscale</a:t>
            </a:r>
            <a:endParaRPr lang="it-IT" sz="2900" dirty="0"/>
          </a:p>
          <a:p>
            <a:r>
              <a:rPr lang="it-IT" sz="2900" dirty="0"/>
              <a:t>Mutamenti frequenti e incisivi nell’ordinamento tributario generano costi aggiuntivi di adempimento, modificano le convenienze relative su cui si basano le scelte dei contribuenti e, soprattutto, generano </a:t>
            </a:r>
            <a:r>
              <a:rPr lang="it-IT" sz="2900" dirty="0" smtClean="0"/>
              <a:t>incertezza </a:t>
            </a:r>
            <a:endParaRPr lang="it-IT" sz="2900" dirty="0"/>
          </a:p>
          <a:p>
            <a:r>
              <a:rPr lang="it-IT" sz="2900" dirty="0"/>
              <a:t>Troppo spesso, nel recente passato, si sono avuti cambiamenti radicali su aspetti strutturali del sistema fiscale, mutamenti nella interpretazione, anche giurisprudenziale, delle norme, con effetti negativi sulla credibilità e sulla stabilità di medio-lungo periodo della politica </a:t>
            </a:r>
            <a:r>
              <a:rPr lang="it-IT" sz="2900" dirty="0" smtClean="0"/>
              <a:t>tributaria</a:t>
            </a:r>
            <a:endParaRPr lang="it-IT" sz="2900" dirty="0"/>
          </a:p>
          <a:p>
            <a:r>
              <a:rPr lang="it-IT" sz="2900" dirty="0"/>
              <a:t>L’incertezza in campo fiscale, come l’incertezza in altri campi, è deleteria per le decisioni di investimento e quindi per la crescita. Il rischio è in qualche modo misurabile, e in fondo la gestione del rischio è al cuore dell’attività dell’imprenditore, fa parte del “mestiere”. L’incertezza, invece, è l’ignoto, è qualcosa da cui rifuggire: si rimanda l’investimento, o lo si localizza </a:t>
            </a:r>
            <a:r>
              <a:rPr lang="it-IT" sz="2900" dirty="0" smtClean="0"/>
              <a:t>altrove</a:t>
            </a:r>
            <a:endParaRPr lang="it-IT" sz="2900" dirty="0"/>
          </a:p>
          <a:p>
            <a:r>
              <a:rPr lang="it-IT" sz="2900" dirty="0"/>
              <a:t>Stabilità e certezza nell’ordinamento fiscale, ivi inclusa la gestione del contenzioso, sono fattori importanti nella competizione fiscale tra stati, almeno quanto il livello effettivo di </a:t>
            </a:r>
            <a:r>
              <a:rPr lang="it-IT" sz="2900" dirty="0" smtClean="0"/>
              <a:t>tassazione</a:t>
            </a:r>
            <a:endParaRPr lang="it-IT" sz="2900" dirty="0"/>
          </a:p>
          <a:p>
            <a:endParaRPr lang="it-IT" dirty="0"/>
          </a:p>
        </p:txBody>
      </p:sp>
    </p:spTree>
    <p:extLst>
      <p:ext uri="{BB962C8B-B14F-4D97-AF65-F5344CB8AC3E}">
        <p14:creationId xmlns:p14="http://schemas.microsoft.com/office/powerpoint/2010/main" val="4046424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ttà">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Città.thmx</Template>
  <TotalTime>496</TotalTime>
  <Words>2338</Words>
  <Application>Microsoft Macintosh PowerPoint</Application>
  <PresentationFormat>Presentazione su schermo (4:3)</PresentationFormat>
  <Paragraphs>134</Paragraphs>
  <Slides>19</Slides>
  <Notes>4</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Città</vt:lpstr>
      <vt:lpstr>La delega fiscale (Legge 11 marzo 2014, n. 23)   </vt:lpstr>
      <vt:lpstr>A cosa serve la delega fiscale?</vt:lpstr>
      <vt:lpstr>Perché un delega invece di leggi ordinarie?</vt:lpstr>
      <vt:lpstr>Obiettivi - 1 </vt:lpstr>
      <vt:lpstr>Obiettivi - 2</vt:lpstr>
      <vt:lpstr>Sinistra, destra e fisco in Italia:  superare i vecchi schemi </vt:lpstr>
      <vt:lpstr>Le conseguenze deleterie di 15 anni di errori </vt:lpstr>
      <vt:lpstr>Delega fiscale: un tentativo di cambiare pagina</vt:lpstr>
      <vt:lpstr>Stabilità e certezza del sistema tributario</vt:lpstr>
      <vt:lpstr>A che punto siamo?</vt:lpstr>
      <vt:lpstr>Decreto semplificazioni</vt:lpstr>
      <vt:lpstr>Commissioni censuarie e accisa tabacchi</vt:lpstr>
      <vt:lpstr>Monitoraggio evasione ed erosione fiscale</vt:lpstr>
      <vt:lpstr>Certezza del diritto</vt:lpstr>
      <vt:lpstr>La riforma del catasto</vt:lpstr>
      <vt:lpstr>Rafforzamento controlli, internazionalizzazione delle imprese, contabilità semplificata e nuova IRI, altri decreti</vt:lpstr>
      <vt:lpstr>Riforma della riscossione</vt:lpstr>
      <vt:lpstr>Riforma del gioco pubblico</vt:lpstr>
      <vt:lpstr>Proroga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delega fiscale (Legge 11 marzo 2014, n. 23)</dc:title>
  <dc:creator>Marco Causi</dc:creator>
  <cp:lastModifiedBy>Marco Causi</cp:lastModifiedBy>
  <cp:revision>84</cp:revision>
  <cp:lastPrinted>2014-10-27T01:07:43Z</cp:lastPrinted>
  <dcterms:created xsi:type="dcterms:W3CDTF">2014-10-26T19:24:07Z</dcterms:created>
  <dcterms:modified xsi:type="dcterms:W3CDTF">2014-11-06T23:42:58Z</dcterms:modified>
</cp:coreProperties>
</file>